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0" r:id="rId2"/>
    <p:sldId id="269" r:id="rId3"/>
    <p:sldId id="298" r:id="rId4"/>
    <p:sldId id="295" r:id="rId5"/>
    <p:sldId id="287" r:id="rId6"/>
    <p:sldId id="288" r:id="rId7"/>
    <p:sldId id="302" r:id="rId8"/>
    <p:sldId id="296" r:id="rId9"/>
    <p:sldId id="303" r:id="rId10"/>
    <p:sldId id="289" r:id="rId11"/>
    <p:sldId id="271" r:id="rId12"/>
    <p:sldId id="272" r:id="rId13"/>
    <p:sldId id="273" r:id="rId14"/>
    <p:sldId id="274" r:id="rId15"/>
    <p:sldId id="275" r:id="rId16"/>
    <p:sldId id="276" r:id="rId17"/>
    <p:sldId id="299" r:id="rId18"/>
    <p:sldId id="300" r:id="rId19"/>
    <p:sldId id="290" r:id="rId20"/>
    <p:sldId id="277" r:id="rId21"/>
    <p:sldId id="285" r:id="rId22"/>
    <p:sldId id="279" r:id="rId23"/>
    <p:sldId id="286" r:id="rId24"/>
    <p:sldId id="280" r:id="rId25"/>
    <p:sldId id="281" r:id="rId26"/>
    <p:sldId id="282" r:id="rId27"/>
    <p:sldId id="283" r:id="rId28"/>
    <p:sldId id="284" r:id="rId29"/>
    <p:sldId id="292" r:id="rId30"/>
    <p:sldId id="291" r:id="rId31"/>
    <p:sldId id="294" r:id="rId32"/>
    <p:sldId id="293" r:id="rId33"/>
    <p:sldId id="297" r:id="rId34"/>
    <p:sldId id="301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a.panico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F66FF"/>
    <a:srgbClr val="66FF66"/>
    <a:srgbClr val="9999FF"/>
    <a:srgbClr val="FFFF66"/>
    <a:srgbClr val="6E2199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344" autoAdjust="0"/>
    <p:restoredTop sz="92294" autoAdjust="0"/>
  </p:normalViewPr>
  <p:slideViewPr>
    <p:cSldViewPr>
      <p:cViewPr>
        <p:scale>
          <a:sx n="61" d="100"/>
          <a:sy n="61" d="100"/>
        </p:scale>
        <p:origin x="-138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598C52E8-33E9-4B2C-BFC1-348136FEC970}" type="datetime1">
              <a:rPr lang="pt-BR"/>
              <a:pPr/>
              <a:t>21/09/2014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8E6723A0-DCE1-49B0-9712-7B7396CAE07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2660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8D3FA5DB-AA65-4128-B740-4CBDB51B247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037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-52"/>
        <a:ea typeface="ＭＳ Ｐゴシック" charset="0"/>
        <a:cs typeface="Arial" pitchFamily="-108" charset="-5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-52"/>
        <a:ea typeface="Arial" pitchFamily="-108" charset="-52"/>
        <a:cs typeface="Arial" pitchFamily="-108" charset="-5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-52"/>
        <a:ea typeface="Arial" pitchFamily="-108" charset="-52"/>
        <a:cs typeface="Arial" pitchFamily="-108" charset="-5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-52"/>
        <a:ea typeface="Arial" pitchFamily="-108" charset="-52"/>
        <a:cs typeface="Arial" pitchFamily="-108" charset="-5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-52"/>
        <a:ea typeface="Arial" pitchFamily="-108" charset="-52"/>
        <a:cs typeface="Arial" pitchFamily="-108" charset="-5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A5DB-AA65-4128-B740-4CBDB51B2476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11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12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13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14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15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16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17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18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A5DB-AA65-4128-B740-4CBDB51B2476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20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2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21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22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23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24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25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26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27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28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A5DB-AA65-4128-B740-4CBDB51B2476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30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3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31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32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33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34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4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FADD0-DE9E-4E2B-BBE9-411163DAF4CE}" type="slidenum">
              <a:rPr lang="pt-BR"/>
              <a:pPr/>
              <a:t>5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030" tIns="42515" rIns="85030" bIns="42515"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PISA</a:t>
            </a:r>
          </a:p>
          <a:p>
            <a:r>
              <a:rPr lang="pt-BR" dirty="0" smtClean="0"/>
              <a:t>SAEB ( PB, ANA, Provinha Brasil)</a:t>
            </a:r>
          </a:p>
          <a:p>
            <a:r>
              <a:rPr lang="pt-BR" smtClean="0"/>
              <a:t>Estaduais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A5DB-AA65-4128-B740-4CBDB51B2476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PISA</a:t>
            </a:r>
          </a:p>
          <a:p>
            <a:r>
              <a:rPr lang="pt-BR" dirty="0" smtClean="0"/>
              <a:t>SAEB ( PB, ANA, Provinha Brasil)</a:t>
            </a:r>
          </a:p>
          <a:p>
            <a:r>
              <a:rPr lang="pt-BR" dirty="0" smtClean="0"/>
              <a:t>Estaduais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A5DB-AA65-4128-B740-4CBDB51B2476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PISA</a:t>
            </a:r>
          </a:p>
          <a:p>
            <a:r>
              <a:rPr lang="pt-BR" dirty="0" smtClean="0"/>
              <a:t>SAEB ( PB, ANA, Provinha Brasil)</a:t>
            </a:r>
          </a:p>
          <a:p>
            <a:r>
              <a:rPr lang="pt-BR" dirty="0" smtClean="0"/>
              <a:t>Estaduais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A5DB-AA65-4128-B740-4CBDB51B2476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A5DB-AA65-4128-B740-4CBDB51B2476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38838" y="115888"/>
            <a:ext cx="1966912" cy="659923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" y="115888"/>
            <a:ext cx="5751513" cy="659923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" y="1125538"/>
            <a:ext cx="3852863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0188" y="1125538"/>
            <a:ext cx="3854450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620713"/>
            <a:ext cx="8101013" cy="73025"/>
          </a:xfrm>
          <a:prstGeom prst="rect">
            <a:avLst/>
          </a:prstGeom>
          <a:solidFill>
            <a:srgbClr val="6E21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993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editar o estilo do título mestre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1125538"/>
            <a:ext cx="785971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pic>
        <p:nvPicPr>
          <p:cNvPr id="1029" name="Picture 12" descr="logo cart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913" y="115888"/>
            <a:ext cx="6604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/>
          <a:ea typeface="+mj-ea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-108" charset="0"/>
          <a:ea typeface="Arial" pitchFamily="-108" charset="-52"/>
          <a:cs typeface="Arial" pitchFamily="-108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-108" charset="0"/>
          <a:ea typeface="Arial" pitchFamily="-108" charset="-52"/>
          <a:cs typeface="Arial" pitchFamily="-108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-108" charset="0"/>
          <a:ea typeface="Arial" pitchFamily="-108" charset="-52"/>
          <a:cs typeface="Arial" pitchFamily="-108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-108" charset="0"/>
          <a:ea typeface="Arial" pitchFamily="-108" charset="-52"/>
          <a:cs typeface="Arial" pitchFamily="-108" charset="-5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-108" charset="0"/>
          <a:ea typeface="Arial" pitchFamily="-108" charset="-52"/>
          <a:cs typeface="Arial" pitchFamily="-108" charset="-5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-108" charset="0"/>
          <a:ea typeface="Arial" pitchFamily="-108" charset="-52"/>
          <a:cs typeface="Arial" pitchFamily="-108" charset="-5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-108" charset="0"/>
          <a:ea typeface="Arial" pitchFamily="-108" charset="-52"/>
          <a:cs typeface="Arial" pitchFamily="-108" charset="-5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-108" charset="0"/>
          <a:ea typeface="Arial" pitchFamily="-108" charset="-52"/>
          <a:cs typeface="Arial" pitchFamily="-10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595959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fundacaoitausocial.com.br/_arquivosestaticos/FIS/pdf/publicacao_avaliacaoeaprendizagem_06.2014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atiana.djrdjrjan@itau-unibanco.com.br" TargetMode="External"/><Relationship Id="rId4" Type="http://schemas.openxmlformats.org/officeDocument/2006/relationships/hyperlink" Target="mailto:angela.luiz@comunidadeeducativa.org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7384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4098" name="Picture 4" descr="versao_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620688"/>
            <a:ext cx="329536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644008" y="1412776"/>
            <a:ext cx="3886200" cy="3816423"/>
          </a:xfrm>
        </p:spPr>
        <p:txBody>
          <a:bodyPr/>
          <a:lstStyle/>
          <a:p>
            <a:r>
              <a:rPr lang="pt-BR" dirty="0" smtClean="0"/>
              <a:t>III CONAVE</a:t>
            </a:r>
            <a:br>
              <a:rPr lang="pt-BR" dirty="0" smtClean="0"/>
            </a:br>
            <a:r>
              <a:rPr lang="pt-BR" dirty="0" smtClean="0"/>
              <a:t>Congresso nacional de Avaliação em Educação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Mini curso</a:t>
            </a:r>
            <a:br>
              <a:rPr lang="pt-BR" dirty="0" smtClean="0"/>
            </a:br>
            <a:r>
              <a:rPr lang="pt-BR" dirty="0" smtClean="0"/>
              <a:t>Uso pedagógico das avaliações externas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22 setembro 2014</a:t>
            </a:r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2070768" cy="9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7384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4098" name="Picture 4" descr="versao_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11769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02624" cy="2376263"/>
          </a:xfrm>
        </p:spPr>
        <p:txBody>
          <a:bodyPr/>
          <a:lstStyle/>
          <a:p>
            <a:pPr algn="ctr"/>
            <a:r>
              <a:rPr lang="pt-BR" dirty="0" smtClean="0"/>
              <a:t>Análise de resultados de aprendizagem Prova Brasil de leitura e matemática para o Brasil e estados 5º e 9º anos do EF</a:t>
            </a:r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61248"/>
            <a:ext cx="17827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56374"/>
            <a:ext cx="680641" cy="30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11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Brasil – Leitura – 5º ano EF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-3492896" y="170080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solidFill>
                <a:srgbClr val="595959"/>
              </a:solidFill>
              <a:latin typeface="Verdana"/>
              <a:ea typeface="+mj-ea"/>
              <a:cs typeface="Verdana"/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58942"/>
            <a:ext cx="7128792" cy="586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97351"/>
            <a:ext cx="680641" cy="1749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12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Brasil – Leitura – 9º ano EF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-3492896" y="170080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solidFill>
                <a:srgbClr val="595959"/>
              </a:solidFill>
              <a:latin typeface="Verdana"/>
              <a:ea typeface="+mj-ea"/>
              <a:cs typeface="Verdana"/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6133"/>
            <a:ext cx="7128792" cy="599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56374"/>
            <a:ext cx="752649" cy="30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13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Brasil – Matemática – 5º ano EF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7120374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56374"/>
            <a:ext cx="680641" cy="30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14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Brasil – Matemática – 9º ano EF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692696"/>
            <a:ext cx="6840761" cy="607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56374"/>
            <a:ext cx="752649" cy="30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15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Brasil/Estados – Leitura – 5º e 9º ano EF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77768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77768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25344"/>
            <a:ext cx="680641" cy="2469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16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Brasil /Estados – Matemática – 5º e 9º ano EF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77768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77768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25344"/>
            <a:ext cx="680641" cy="2469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17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Santa Inês/MA– Leitura – 5º e 9º ano EF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7901" t="34250" r="19008" b="40156"/>
          <a:stretch>
            <a:fillRect/>
          </a:stretch>
        </p:blipFill>
        <p:spPr bwMode="auto">
          <a:xfrm>
            <a:off x="107504" y="1052736"/>
            <a:ext cx="9001000" cy="205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7983" t="32110" r="19479" b="39344"/>
          <a:stretch>
            <a:fillRect/>
          </a:stretch>
        </p:blipFill>
        <p:spPr bwMode="auto">
          <a:xfrm>
            <a:off x="1" y="3356991"/>
            <a:ext cx="9093606" cy="233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25344"/>
            <a:ext cx="680641" cy="2469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18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Santa Inês/MA– Matemática – 5º e 9º ano EF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7429" t="32110" r="18926" b="40328"/>
          <a:stretch>
            <a:fillRect/>
          </a:stretch>
        </p:blipFill>
        <p:spPr bwMode="auto">
          <a:xfrm>
            <a:off x="-36512" y="977721"/>
            <a:ext cx="9180512" cy="223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17347" t="32281" r="19008" b="41141"/>
          <a:stretch>
            <a:fillRect/>
          </a:stretch>
        </p:blipFill>
        <p:spPr bwMode="auto">
          <a:xfrm>
            <a:off x="35496" y="3607260"/>
            <a:ext cx="9055166" cy="212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4624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4098" name="Picture 4" descr="versao_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11769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02624" cy="2376263"/>
          </a:xfrm>
        </p:spPr>
        <p:txBody>
          <a:bodyPr/>
          <a:lstStyle/>
          <a:p>
            <a:pPr algn="ctr"/>
            <a:r>
              <a:rPr lang="pt-BR" dirty="0" smtClean="0"/>
              <a:t>Análise de descritores da Prova Brasil de leitura e matemática - 5º e 9º anos do EF</a:t>
            </a:r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61248"/>
            <a:ext cx="17827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5" y="6556375"/>
            <a:ext cx="292100" cy="215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2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Fundação Itaú Social - FIS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ângulo 22"/>
          <p:cNvSpPr>
            <a:spLocks noChangeArrowheads="1"/>
          </p:cNvSpPr>
          <p:nvPr/>
        </p:nvSpPr>
        <p:spPr bwMode="auto">
          <a:xfrm>
            <a:off x="294686" y="1312648"/>
            <a:ext cx="8250237" cy="466217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O </a:t>
            </a:r>
            <a:r>
              <a:rPr lang="pt-BR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Itaú entende que a educação é o principal fator a ser considerado para o desenvolvimento sustentável do Brasil. Seu posicionamento é claro por meio da atuação da Fundação Itaú Social em todo o território brasileiro, em </a:t>
            </a:r>
            <a:r>
              <a:rPr lang="pt-BR" u="sng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parceria</a:t>
            </a:r>
            <a:r>
              <a:rPr lang="pt-BR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com as três esferas de governo, com o setor privado e com organizações da sociedade civil.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O investimento está focado na superação dos desafios para conquistar a  excelência  na  educação, este novo padrão só ocorrerá com </a:t>
            </a:r>
            <a:r>
              <a:rPr lang="pt-BR" u="sng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iniciativas contínuas </a:t>
            </a:r>
            <a:r>
              <a:rPr lang="pt-BR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e de </a:t>
            </a:r>
            <a:r>
              <a:rPr lang="pt-BR" u="sng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grande alcance publico</a:t>
            </a:r>
            <a:r>
              <a:rPr lang="pt-BR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. Essa  constatação  levou  a  Fundação  a desenvolver  prioritariamente  metodologias  e  programas  destinados  a  suportar políticas  públicas</a:t>
            </a:r>
            <a:r>
              <a:rPr lang="pt-BR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.</a:t>
            </a:r>
            <a:endParaRPr lang="pt-BR" kern="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56374"/>
            <a:ext cx="680641" cy="30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20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0" y="76470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Bula de remédio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VITAMIN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COMPRIMIDOS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embalagens com 50 comprimidos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COMPOSIÇÃO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Sulfato ferroso .................... 400 </a:t>
            </a:r>
            <a:r>
              <a:rPr lang="pt-BR" sz="14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mg</a:t>
            </a:r>
            <a:endParaRPr lang="pt-BR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Vitamina B1 ........................ 280 </a:t>
            </a:r>
            <a:r>
              <a:rPr lang="pt-BR" sz="14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mg</a:t>
            </a:r>
            <a:endParaRPr lang="pt-BR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Vitamina A1 ........................ 280 </a:t>
            </a:r>
            <a:r>
              <a:rPr lang="pt-BR" sz="14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mg</a:t>
            </a:r>
            <a:endParaRPr lang="pt-BR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Ácido fólico ......................... 0,2 </a:t>
            </a:r>
            <a:r>
              <a:rPr lang="pt-BR" sz="14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mg</a:t>
            </a:r>
            <a:endParaRPr lang="pt-BR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Cálcio F .............................. 150 </a:t>
            </a:r>
            <a:r>
              <a:rPr lang="pt-BR" sz="14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mg</a:t>
            </a:r>
            <a:endParaRPr lang="pt-BR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INFORMAÇÕES AO PACIENTE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 produto, quando conservado em locais frescos e bem ventilados, tem validade de 12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meses.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É conveniente que o médico seja avisado de qualquer efeito colateral.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INDICAÇÕES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No tratamento das anemias.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CONTRA-INDICAÇÕES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Não deve ser tomado durante a gravidez.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EFEITOS COLATERAIS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Pode causar vômito e tontura em pacientes sensíveis ao ácido fólico da fórmula.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POSOLOGIA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Adultos: um comprimido duas vezes ao dia. Crianças: um comprimido uma vez ao dia.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LABORATÓRIO INFARMA S.A.</a:t>
            </a: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Responsável - Dr. R. Dias Fonseca</a:t>
            </a:r>
          </a:p>
          <a:p>
            <a:endParaRPr lang="pt-BR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Fonte: http://provabrasil.inep.gov.br/downloads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D3 – Inferir o sentido de uma palavra ou expressão.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453336"/>
            <a:ext cx="680641" cy="3189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21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0" y="764704"/>
            <a:ext cx="9144000" cy="518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595959"/>
                </a:solidFill>
                <a:latin typeface="Verdana"/>
                <a:cs typeface="Verdana"/>
              </a:rPr>
              <a:t>Percentual de respostas às alternativas</a:t>
            </a:r>
          </a:p>
          <a:p>
            <a:r>
              <a:rPr lang="pt-BR" sz="2000" dirty="0" smtClean="0">
                <a:solidFill>
                  <a:srgbClr val="595959"/>
                </a:solidFill>
                <a:latin typeface="Verdana"/>
                <a:cs typeface="Verdana"/>
              </a:rPr>
              <a:t>A               B              C             D</a:t>
            </a:r>
          </a:p>
          <a:p>
            <a:r>
              <a:rPr lang="pt-BR" sz="2000" dirty="0" smtClean="0">
                <a:solidFill>
                  <a:srgbClr val="595959"/>
                </a:solidFill>
                <a:latin typeface="Verdana"/>
                <a:cs typeface="Verdana"/>
              </a:rPr>
              <a:t>23%          21%         35%        15% </a:t>
            </a:r>
          </a:p>
          <a:p>
            <a:endParaRPr lang="pt-BR" sz="20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r>
              <a:rPr lang="pt-BR" sz="2000" dirty="0" smtClean="0">
                <a:solidFill>
                  <a:srgbClr val="595959"/>
                </a:solidFill>
                <a:latin typeface="Verdana"/>
                <a:cs typeface="Verdana"/>
              </a:rPr>
              <a:t>Observa-se que 59% dos alunos se dispersaram pelas alternativas “A”, “B” e “D”  demonstrando dificuldades para inferir o sentido da palavra COMPOSIÇÃO dentro do texto. Isso pode ter ocorrido por conta da falta de familiaridade com o gênero textual, que embora esteja estruturado em períodos curtos e na ordem direta, é repleto de termos técnicos.</a:t>
            </a:r>
          </a:p>
          <a:p>
            <a:r>
              <a:rPr lang="pt-BR" sz="2000" dirty="0" smtClean="0">
                <a:solidFill>
                  <a:srgbClr val="595959"/>
                </a:solidFill>
                <a:latin typeface="Verdana"/>
                <a:cs typeface="Verdana"/>
              </a:rPr>
              <a:t>Observa-se que 59% dos alunos se dispersaram pelas alternativas “A”, “B” e “D” demonstrando dificuldades para inferir o sentido da palavra COMPOSIÇÃO dentro do texto. Isso pode ter ocorrido por conta da falta de familiaridade com o gênero textual,que embora esteja estruturado em períodos curtos e na ordem direta, é repleto de termos técnicos.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D3 – Inferir o sentido de uma palavra ou expressão.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56374"/>
            <a:ext cx="680641" cy="30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22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95536" y="1028342"/>
            <a:ext cx="8136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Um professor de Educação Física possui 240 alunos. Ele verifica que 50% deles sabem jogar voleibol. </a:t>
            </a:r>
          </a:p>
          <a:p>
            <a:endParaRPr lang="pt-BR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endParaRPr lang="pt-BR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Quantos alunos desse grupo sabem esse jogo?</a:t>
            </a:r>
          </a:p>
          <a:p>
            <a:endParaRPr lang="pt-BR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marL="457200" indent="-457200"/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a) 100 </a:t>
            </a:r>
          </a:p>
          <a:p>
            <a:pPr marL="457200" indent="-457200"/>
            <a:endParaRPr lang="pt-BR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marL="457200" indent="-457200"/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b) 120 </a:t>
            </a:r>
          </a:p>
          <a:p>
            <a:pPr marL="457200" indent="-457200"/>
            <a:endParaRPr lang="pt-BR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marL="457200" indent="-457200"/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c) 160 </a:t>
            </a:r>
          </a:p>
          <a:p>
            <a:pPr marL="457200" indent="-457200"/>
            <a:endParaRPr lang="pt-BR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 marL="457200" indent="-457200"/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d) 190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48570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D28 – Resolver problema que envolva porcentagem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381328"/>
            <a:ext cx="608633" cy="3909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23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95536" y="1028342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Percentual de respostas às alternativas</a:t>
            </a:r>
          </a:p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A             B          C         D</a:t>
            </a:r>
          </a:p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12%       37%      9%      25%</a:t>
            </a:r>
          </a:p>
          <a:p>
            <a:endParaRPr lang="pt-BR" sz="2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Pouco mais de um terço dos alunos acertou o item. Observa- se que a quarta parte dos alunos assinalou a alternativa D, evidenciando desconhecer o significado de percentagem. Esses alunos subtraíram 50 de 240, misturando porcentagem com uma quantidade de alunos. Os 12% que escolheram a alternativa  A,  devem ter sido atraídos pelo número 100.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48570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D26 – Resolver problema que envolva porcentagem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56374"/>
            <a:ext cx="680641" cy="30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24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148570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Tematização dos itens de leitura e matemática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1052736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 </a:t>
            </a:r>
          </a:p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1. O que o aluno precisa saber para resolver a questão?</a:t>
            </a:r>
          </a:p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2. O que o professor precisa ensinar para que o aluno tenha esses conhecimentos? </a:t>
            </a:r>
          </a:p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3. O que precisa ser assegurado cotidianamente no planejamento do professor considerando o desenvolvimento desta habilidade e competências pelos alunos?</a:t>
            </a:r>
          </a:p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4. O que os gestores da rede precisam favorecer para que os alunos aprendam o que está previsto para essa faixa etária? </a:t>
            </a:r>
          </a:p>
          <a:p>
            <a:endParaRPr lang="pt-BR" sz="2400" dirty="0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25344"/>
            <a:ext cx="608633" cy="2469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25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148570"/>
            <a:ext cx="8388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O que o aluno precisa saber para resolver a questão?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 </a:t>
            </a:r>
          </a:p>
          <a:p>
            <a:endParaRPr lang="pt-BR" sz="2400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1052736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Item D3  Leitura</a:t>
            </a:r>
          </a:p>
          <a:p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D1 - Localizar informações explícitas em um texto</a:t>
            </a:r>
          </a:p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D3 - Inferir o sentido de uma palavra ou expressão</a:t>
            </a:r>
          </a:p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D4 - Inferir uma informação implícita em um texto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3068960"/>
            <a:ext cx="85689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Item D28 Matemática</a:t>
            </a:r>
          </a:p>
          <a:p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D13 -  Reconhecer e utilizar características do sistema de numeração decimal, tais como agrupamentos e trocas na base 10 e princípio do valor posicional</a:t>
            </a:r>
          </a:p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D18 - Calcular o resultado de uma multiplicação ou divisão de números naturais</a:t>
            </a:r>
          </a:p>
          <a:p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D20 - Calcular o resultado de uma multiplicação ou divisão de números naturais</a:t>
            </a:r>
          </a:p>
          <a:p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56374"/>
            <a:ext cx="752649" cy="30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26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0" y="0"/>
            <a:ext cx="8316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smtClean="0">
                <a:solidFill>
                  <a:srgbClr val="595959"/>
                </a:solidFill>
                <a:latin typeface="Verdana"/>
                <a:cs typeface="Verdana"/>
              </a:rPr>
              <a:t>2. O que o professor precisa ensinar para que o aluno tenha esses conhecimentos?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83671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Item D3  Leitura</a:t>
            </a:r>
          </a:p>
          <a:p>
            <a:pPr marL="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Propor situações de leitura por si mesmos, ainda que não saibam ler convencionalmente</a:t>
            </a:r>
          </a:p>
          <a:p>
            <a:pPr marL="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Propor situações de manuseio e observação de materiais impressos  como textos </a:t>
            </a:r>
            <a:r>
              <a:rPr lang="pt-BR" sz="2200" dirty="0" err="1" smtClean="0">
                <a:solidFill>
                  <a:srgbClr val="595959"/>
                </a:solidFill>
                <a:latin typeface="Verdana"/>
                <a:cs typeface="Verdana"/>
              </a:rPr>
              <a:t>expositivos-descritivos</a:t>
            </a:r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 como fontes de informação</a:t>
            </a:r>
          </a:p>
          <a:p>
            <a:pPr marL="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Propor situações de valorização da leitura como fonte de informação</a:t>
            </a:r>
          </a:p>
          <a:p>
            <a:pPr marL="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Utilizar escrita para registro de informações</a:t>
            </a:r>
          </a:p>
          <a:p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4149080"/>
            <a:ext cx="8892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Item D28 Matemática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Identificar a relação entre uma parte e o total em um conjunto de objetos</a:t>
            </a:r>
          </a:p>
          <a:p>
            <a:pPr>
              <a:buFont typeface="Arial" pitchFamily="34" charset="0"/>
              <a:buChar char="•"/>
            </a:pPr>
            <a:r>
              <a:rPr lang="pt-BR" sz="2200" dirty="0" smtClean="0">
                <a:solidFill>
                  <a:srgbClr val="595959"/>
                </a:solidFill>
                <a:latin typeface="Verdana"/>
                <a:cs typeface="Verdana"/>
              </a:rPr>
              <a:t> Noção de porcentagem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4" y="6556374"/>
            <a:ext cx="536625" cy="30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27</a:t>
            </a:fld>
            <a:endParaRPr lang="pt-BR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5048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 </a:t>
            </a:r>
          </a:p>
          <a:p>
            <a:endParaRPr lang="pt-BR" sz="2400" dirty="0"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smtClean="0">
                <a:solidFill>
                  <a:srgbClr val="595959"/>
                </a:solidFill>
                <a:latin typeface="Verdana"/>
                <a:cs typeface="Verdana"/>
              </a:rPr>
              <a:t>3. O que precisa ser assegurado cotidianamente no planejamento do professor?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692696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595959"/>
                </a:solidFill>
                <a:latin typeface="Verdana"/>
                <a:cs typeface="Verdana"/>
              </a:rPr>
              <a:t>Item D3  Leitura</a:t>
            </a:r>
          </a:p>
          <a:p>
            <a:pPr lvl="0">
              <a:buFont typeface="Arial" pitchFamily="34" charset="0"/>
              <a:buChar char="•"/>
            </a:pPr>
            <a:r>
              <a:rPr lang="pt-BR" dirty="0" smtClean="0">
                <a:solidFill>
                  <a:srgbClr val="595959"/>
                </a:solidFill>
                <a:latin typeface="Verdana"/>
                <a:cs typeface="Verdana"/>
              </a:rPr>
              <a:t> Definição de metas para o desenvolvimento das habilidades de leitura </a:t>
            </a:r>
          </a:p>
          <a:p>
            <a:pPr lvl="0">
              <a:buFont typeface="Arial" pitchFamily="34" charset="0"/>
              <a:buChar char="•"/>
            </a:pPr>
            <a:r>
              <a:rPr lang="pt-BR" dirty="0" smtClean="0">
                <a:solidFill>
                  <a:srgbClr val="595959"/>
                </a:solidFill>
                <a:latin typeface="Verdana"/>
                <a:cs typeface="Verdana"/>
              </a:rPr>
              <a:t> Elaboração de sequencias didáticas e projetos  privilegiando leitura ao longo do ano</a:t>
            </a:r>
          </a:p>
          <a:p>
            <a:pPr lvl="0">
              <a:buFont typeface="Arial" pitchFamily="34" charset="0"/>
              <a:buChar char="•"/>
            </a:pPr>
            <a:r>
              <a:rPr lang="pt-BR" dirty="0" smtClean="0">
                <a:solidFill>
                  <a:srgbClr val="595959"/>
                </a:solidFill>
                <a:latin typeface="Verdana"/>
                <a:cs typeface="Verdana"/>
              </a:rPr>
              <a:t> Atividades permanentes de leitura de textos na rotina de trabalho pedagógico de  textos relacionados ao mesmo tema, de um mesmo autor, de um mesmo gênero</a:t>
            </a:r>
          </a:p>
          <a:p>
            <a:pPr lvl="0">
              <a:buFont typeface="Arial" pitchFamily="34" charset="0"/>
              <a:buChar char="•"/>
            </a:pPr>
            <a:r>
              <a:rPr lang="pt-BR" dirty="0" smtClean="0">
                <a:solidFill>
                  <a:srgbClr val="595959"/>
                </a:solidFill>
                <a:latin typeface="Verdana"/>
                <a:cs typeface="Verdana"/>
              </a:rPr>
              <a:t> Seleção de procedimentos  e estratégias de leitura para os alunos tomarem consciência de que o processo de ler prevê seleção, antecipação, inferência e verificação</a:t>
            </a:r>
          </a:p>
          <a:p>
            <a:pPr lvl="0">
              <a:buFont typeface="Arial" pitchFamily="34" charset="0"/>
              <a:buChar char="•"/>
            </a:pPr>
            <a:r>
              <a:rPr lang="pt-BR" dirty="0" smtClean="0">
                <a:solidFill>
                  <a:srgbClr val="595959"/>
                </a:solidFill>
                <a:latin typeface="Verdana"/>
                <a:cs typeface="Verdana"/>
              </a:rPr>
              <a:t> Familiarização com materiais de pesquisa</a:t>
            </a:r>
          </a:p>
          <a:p>
            <a:endParaRPr lang="pt-BR" sz="1600" dirty="0" smtClean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7504" y="4005064"/>
            <a:ext cx="903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595959"/>
                </a:solidFill>
                <a:latin typeface="Verdana"/>
                <a:cs typeface="Verdana"/>
              </a:rPr>
              <a:t>Item D28 Matemática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595959"/>
                </a:solidFill>
                <a:latin typeface="Verdana"/>
                <a:cs typeface="Verdana"/>
              </a:rPr>
              <a:t>Propostas desafiadoras em que os alunos tenham que desenvolver estratégias de resolução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595959"/>
                </a:solidFill>
                <a:latin typeface="Verdana"/>
                <a:cs typeface="Verdana"/>
              </a:rPr>
              <a:t>Utilizar situações do cotidiano na resolução de problemas matemáticos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251520" y="6525344"/>
            <a:ext cx="648072" cy="332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28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5048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 </a:t>
            </a:r>
          </a:p>
          <a:p>
            <a:endParaRPr lang="pt-BR" sz="2400" dirty="0"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 smtClean="0">
                <a:solidFill>
                  <a:srgbClr val="595959"/>
                </a:solidFill>
                <a:latin typeface="Verdana"/>
                <a:cs typeface="Verdana"/>
              </a:rPr>
              <a:t>4. O que os gestores da rede precisam favorecer para que os alunos aprendam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1052736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 Processo de ensino e aprendizagem precisam dialogar com a proposta pedagógica da rede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 Leitura como conteúdo de ensino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 Formação continuada dos professores em contexto de trabalho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 Assegurar o acesso aos materiais: livros, jogos, revistas, jornais, enciclopédias, computadores, sites, globos, mapas, maquetes entre outros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 Dar sentido aos materiais disponíveis no processo de formação (oficinas)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 Transformar espaços escolares em ambientes de aprendizagem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 Assegurar a existência e uso de bibliotecas e de laboratórios</a:t>
            </a:r>
          </a:p>
          <a:p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7384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4098" name="Picture 4" descr="versao_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11769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02624" cy="2376263"/>
          </a:xfrm>
        </p:spPr>
        <p:txBody>
          <a:bodyPr/>
          <a:lstStyle/>
          <a:p>
            <a:pPr algn="ctr"/>
            <a:r>
              <a:rPr lang="pt-BR" dirty="0" smtClean="0"/>
              <a:t>Experiência na SEDUC – PA e Municípios do MA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Programa Avaliação e Aprendizagem</a:t>
            </a:r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61248"/>
            <a:ext cx="17827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5" y="6556375"/>
            <a:ext cx="292100" cy="215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3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Comunidade Educativa CEDAC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323528" y="1124744"/>
            <a:ext cx="81072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dirty="0">
              <a:solidFill>
                <a:srgbClr val="0462B8"/>
              </a:solidFill>
            </a:endParaRPr>
          </a:p>
          <a:p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A Comunidade Educativa CEDAC apoia o fortalecimento de uma Educação Pública de qualidade, que assegure o direito à educação, por meio de sua expertise nos processos de gestão, aprendizagem e profundo conhecimento das interações em sala de aula. 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186168" y="5193728"/>
            <a:ext cx="8406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r>
              <a:rPr lang="pt-BR" dirty="0">
                <a:solidFill>
                  <a:schemeClr val="accent4">
                    <a:lumMod val="65000"/>
                    <a:lumOff val="35000"/>
                  </a:schemeClr>
                </a:solidFill>
                <a:latin typeface="Verdana" pitchFamily="34" charset="0"/>
              </a:rPr>
              <a:t>Os valores de respeito, justiça, cooperação, interação, transparência, rigor técnico e dignidade</a:t>
            </a:r>
            <a:r>
              <a:rPr lang="pt-BR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pt-BR" dirty="0">
                <a:solidFill>
                  <a:schemeClr val="accent4">
                    <a:lumMod val="65000"/>
                    <a:lumOff val="35000"/>
                  </a:schemeClr>
                </a:solidFill>
                <a:latin typeface="Verdana" pitchFamily="34" charset="0"/>
              </a:rPr>
              <a:t>sempre permearam nossa atuação.</a:t>
            </a:r>
            <a:endParaRPr lang="pt-BR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1554593" y="2773985"/>
            <a:ext cx="4804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4">
                    <a:lumMod val="65000"/>
                    <a:lumOff val="35000"/>
                  </a:schemeClr>
                </a:solidFill>
                <a:latin typeface="Verdana" pitchFamily="34" charset="0"/>
              </a:rPr>
              <a:t>parceria com setores público e privado</a:t>
            </a:r>
          </a:p>
        </p:txBody>
      </p:sp>
      <p:sp>
        <p:nvSpPr>
          <p:cNvPr id="9" name="CaixaDeTexto 12"/>
          <p:cNvSpPr txBox="1">
            <a:spLocks noChangeArrowheads="1"/>
          </p:cNvSpPr>
          <p:nvPr/>
        </p:nvSpPr>
        <p:spPr bwMode="auto">
          <a:xfrm>
            <a:off x="3570718" y="3061324"/>
            <a:ext cx="3566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4">
                    <a:lumMod val="65000"/>
                    <a:lumOff val="35000"/>
                  </a:schemeClr>
                </a:solidFill>
                <a:latin typeface="Verdana" pitchFamily="34" charset="0"/>
              </a:rPr>
              <a:t>melhoria da educação pública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866118" y="3348101"/>
            <a:ext cx="4277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foco na </a:t>
            </a:r>
            <a:r>
              <a:rPr lang="pt-BR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aprendizagem</a:t>
            </a:r>
            <a:r>
              <a:rPr lang="pt-BR" sz="160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 dos alunos</a:t>
            </a:r>
          </a:p>
        </p:txBody>
      </p:sp>
      <p:grpSp>
        <p:nvGrpSpPr>
          <p:cNvPr id="2" name="Grupo 17"/>
          <p:cNvGrpSpPr>
            <a:grpSpLocks/>
          </p:cNvGrpSpPr>
          <p:nvPr/>
        </p:nvGrpSpPr>
        <p:grpSpPr bwMode="auto">
          <a:xfrm>
            <a:off x="354223" y="2686598"/>
            <a:ext cx="1639992" cy="1105942"/>
            <a:chOff x="261792" y="2059965"/>
            <a:chExt cx="1573076" cy="818854"/>
          </a:xfrm>
        </p:grpSpPr>
        <p:sp>
          <p:nvSpPr>
            <p:cNvPr id="13" name="CaixaDeTexto 7"/>
            <p:cNvSpPr txBox="1">
              <a:spLocks noChangeArrowheads="1"/>
            </p:cNvSpPr>
            <p:nvPr/>
          </p:nvSpPr>
          <p:spPr bwMode="auto">
            <a:xfrm>
              <a:off x="323363" y="2217058"/>
              <a:ext cx="1511505" cy="43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3200" dirty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Aharoni" pitchFamily="2" charset="-79"/>
                  <a:cs typeface="Aharoni" pitchFamily="2" charset="-79"/>
                </a:rPr>
                <a:t>1997</a:t>
              </a:r>
            </a:p>
          </p:txBody>
        </p:sp>
        <p:sp>
          <p:nvSpPr>
            <p:cNvPr id="14" name="CaixaDeTexto 14"/>
            <p:cNvSpPr txBox="1">
              <a:spLocks noChangeArrowheads="1"/>
            </p:cNvSpPr>
            <p:nvPr/>
          </p:nvSpPr>
          <p:spPr bwMode="auto">
            <a:xfrm>
              <a:off x="323363" y="2059965"/>
              <a:ext cx="720080" cy="205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dirty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Aharoni" pitchFamily="2" charset="-79"/>
                  <a:cs typeface="Aharoni" pitchFamily="2" charset="-79"/>
                </a:rPr>
                <a:t>desde</a:t>
              </a:r>
              <a:endParaRPr lang="pt-BR" sz="1600" dirty="0">
                <a:solidFill>
                  <a:schemeClr val="accent4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Chave dupla 14"/>
            <p:cNvSpPr/>
            <p:nvPr/>
          </p:nvSpPr>
          <p:spPr>
            <a:xfrm>
              <a:off x="261792" y="2133105"/>
              <a:ext cx="1214332" cy="745714"/>
            </a:xfrm>
            <a:prstGeom prst="bracePair">
              <a:avLst/>
            </a:prstGeom>
            <a:ln>
              <a:solidFill>
                <a:srgbClr val="019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accent4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Grupo 17"/>
          <p:cNvGrpSpPr>
            <a:grpSpLocks/>
          </p:cNvGrpSpPr>
          <p:nvPr/>
        </p:nvGrpSpPr>
        <p:grpSpPr bwMode="auto">
          <a:xfrm>
            <a:off x="402068" y="4095384"/>
            <a:ext cx="1492708" cy="1007159"/>
            <a:chOff x="261792" y="2133105"/>
            <a:chExt cx="1214332" cy="745714"/>
          </a:xfrm>
        </p:grpSpPr>
        <p:sp>
          <p:nvSpPr>
            <p:cNvPr id="17" name="CaixaDeTexto 14"/>
            <p:cNvSpPr txBox="1">
              <a:spLocks noChangeArrowheads="1"/>
            </p:cNvSpPr>
            <p:nvPr/>
          </p:nvSpPr>
          <p:spPr bwMode="auto">
            <a:xfrm>
              <a:off x="323363" y="2240773"/>
              <a:ext cx="976655" cy="25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Aharoni" pitchFamily="2" charset="-79"/>
                  <a:cs typeface="Aharoni" pitchFamily="2" charset="-79"/>
                </a:rPr>
                <a:t>Como </a:t>
              </a:r>
              <a:endParaRPr lang="pt-BR" sz="2000">
                <a:solidFill>
                  <a:schemeClr val="accent4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Chave dupla 17"/>
            <p:cNvSpPr/>
            <p:nvPr/>
          </p:nvSpPr>
          <p:spPr>
            <a:xfrm>
              <a:off x="261792" y="2133105"/>
              <a:ext cx="1214332" cy="745714"/>
            </a:xfrm>
            <a:prstGeom prst="bracePair">
              <a:avLst/>
            </a:prstGeom>
            <a:ln>
              <a:solidFill>
                <a:srgbClr val="0192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 dirty="0">
                <a:solidFill>
                  <a:schemeClr val="accent4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CaixaDeTexto 14"/>
          <p:cNvSpPr txBox="1">
            <a:spLocks noChangeArrowheads="1"/>
          </p:cNvSpPr>
          <p:nvPr/>
        </p:nvSpPr>
        <p:spPr bwMode="auto">
          <a:xfrm>
            <a:off x="833868" y="4500673"/>
            <a:ext cx="900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4">
                    <a:lumMod val="65000"/>
                    <a:lumOff val="35000"/>
                  </a:schemeClr>
                </a:solidFill>
                <a:latin typeface="Aharoni" pitchFamily="2" charset="-79"/>
                <a:cs typeface="Aharoni" pitchFamily="2" charset="-79"/>
              </a:rPr>
              <a:t>surgiu</a:t>
            </a:r>
            <a:r>
              <a:rPr lang="pt-BR" sz="1600" dirty="0">
                <a:solidFill>
                  <a:srgbClr val="6E2199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pt-BR" sz="2000" dirty="0"/>
          </a:p>
        </p:txBody>
      </p:sp>
      <p:sp>
        <p:nvSpPr>
          <p:cNvPr id="20" name="CaixaDeTexto 10"/>
          <p:cNvSpPr txBox="1">
            <a:spLocks noChangeArrowheads="1"/>
          </p:cNvSpPr>
          <p:nvPr/>
        </p:nvSpPr>
        <p:spPr bwMode="auto">
          <a:xfrm>
            <a:off x="1772081" y="4213334"/>
            <a:ext cx="48024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>
                <a:solidFill>
                  <a:schemeClr val="accent4">
                    <a:lumMod val="65000"/>
                    <a:lumOff val="35000"/>
                  </a:schemeClr>
                </a:solidFill>
                <a:latin typeface="Verdana" pitchFamily="34" charset="0"/>
              </a:rPr>
              <a:t>3 educadoras</a:t>
            </a:r>
          </a:p>
        </p:txBody>
      </p:sp>
      <p:sp>
        <p:nvSpPr>
          <p:cNvPr id="21" name="CaixaDeTexto 12"/>
          <p:cNvSpPr txBox="1">
            <a:spLocks noChangeArrowheads="1"/>
          </p:cNvSpPr>
          <p:nvPr/>
        </p:nvSpPr>
        <p:spPr bwMode="auto">
          <a:xfrm>
            <a:off x="2921431" y="4500673"/>
            <a:ext cx="57805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>
                <a:solidFill>
                  <a:schemeClr val="accent4">
                    <a:lumMod val="65000"/>
                    <a:lumOff val="35000"/>
                  </a:schemeClr>
                </a:solidFill>
                <a:latin typeface="Verdana" pitchFamily="34" charset="0"/>
              </a:rPr>
              <a:t>coordenação dos Parâmetros Curriculares Nacionais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146981" y="4787450"/>
            <a:ext cx="4277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educação pública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251520" y="6525344"/>
            <a:ext cx="648072" cy="332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30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5048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 </a:t>
            </a:r>
          </a:p>
          <a:p>
            <a:endParaRPr lang="pt-BR" sz="2400" dirty="0"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Público e áreas de atuação do Programa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365" y="980728"/>
            <a:ext cx="679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PERFIL DOS PARTICIPANTES (GESTORES EDUCACIONAIS)</a:t>
            </a:r>
            <a:endParaRPr lang="pt-BR" sz="2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4783" y="1700808"/>
            <a:ext cx="7708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Secretário 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de Educação + Técnico da Área Pedagógica + </a:t>
            </a:r>
            <a:endParaRPr lang="pt-BR" sz="24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+ Técnico 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da Área Administrativa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4783" y="3550882"/>
            <a:ext cx="793239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Maranhão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: </a:t>
            </a:r>
            <a:endParaRPr lang="pt-BR" sz="24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Em  6  municípios,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com  proximidade  geográfica:  </a:t>
            </a:r>
            <a:r>
              <a:rPr lang="pt-BR" sz="20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Bom Jardim, </a:t>
            </a:r>
            <a:r>
              <a:rPr lang="pt-BR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Igarapé   do  Meio,  Miranda  do  Norte, Monção, Santa Inês e Vitória do Mearim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.    </a:t>
            </a:r>
            <a:endParaRPr lang="pt-BR" sz="24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endParaRPr lang="pt-BR" sz="2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Pará</a:t>
            </a:r>
            <a:r>
              <a:rPr lang="pt-BR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: </a:t>
            </a:r>
            <a:endParaRPr lang="pt-BR" sz="24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Em </a:t>
            </a:r>
            <a:r>
              <a:rPr lang="pt-BR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Belém, na Secretaria de Estado de Educação do Pará.    </a:t>
            </a:r>
            <a:endParaRPr lang="pt-BR" sz="2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57365" y="3073210"/>
            <a:ext cx="679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ÁREA DE ATUAÇÃO</a:t>
            </a:r>
            <a:endParaRPr lang="pt-BR" sz="2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251520" y="6525344"/>
            <a:ext cx="648072" cy="332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31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5048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 </a:t>
            </a:r>
          </a:p>
          <a:p>
            <a:endParaRPr lang="pt-BR" sz="2400" dirty="0"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Conteúdos e Estratégias da formação </a:t>
            </a:r>
          </a:p>
        </p:txBody>
      </p:sp>
      <p:graphicFrame>
        <p:nvGraphicFramePr>
          <p:cNvPr id="9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384975"/>
              </p:ext>
            </p:extLst>
          </p:nvPr>
        </p:nvGraphicFramePr>
        <p:xfrm>
          <a:off x="0" y="836712"/>
          <a:ext cx="8892480" cy="52149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07904"/>
                <a:gridCol w="2952328"/>
                <a:gridCol w="2232248"/>
              </a:tblGrid>
              <a:tr h="399098">
                <a:tc>
                  <a:txBody>
                    <a:bodyPr/>
                    <a:lstStyle/>
                    <a:p>
                      <a:r>
                        <a:rPr lang="pt-BR" dirty="0" smtClean="0"/>
                        <a:t>1º</a:t>
                      </a:r>
                      <a:r>
                        <a:rPr lang="pt-BR" baseline="0" dirty="0" smtClean="0"/>
                        <a:t> encontro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 Encontro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encontro</a:t>
                      </a:r>
                      <a:endParaRPr lang="pt-BR" dirty="0"/>
                    </a:p>
                  </a:txBody>
                  <a:tcPr/>
                </a:tc>
              </a:tr>
              <a:tr h="3849374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pt-BR" sz="1600" dirty="0" smtClean="0"/>
                        <a:t>Analisar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a</a:t>
                      </a:r>
                      <a:r>
                        <a:rPr lang="pt-BR" sz="1600" baseline="0" dirty="0" smtClean="0"/>
                        <a:t> situação da rede em relação à aprendizagem dos alunos segundo dados do QEDU.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1600" baseline="0" dirty="0" smtClean="0"/>
                        <a:t> Colocar em discussão os </a:t>
                      </a:r>
                      <a:r>
                        <a:rPr lang="pt-BR" sz="1600" kern="1200" dirty="0" smtClean="0"/>
                        <a:t>Instrumentos de avaliação usados na rede e o conceito de avaliação que possuem em relação ao acompanhamento das aprendizagens dos alunos.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1600" kern="1200" baseline="0" dirty="0" smtClean="0"/>
                        <a:t> Colocar em discussão as condições a serem asseguradas pela SEC e a aprendizagem como direito.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t-BR" sz="1600" kern="1200" dirty="0" smtClean="0"/>
                    </a:p>
                    <a:p>
                      <a:pPr>
                        <a:buFontTx/>
                        <a:buChar char="-"/>
                      </a:pP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Colocar em discussão</a:t>
                      </a:r>
                      <a:r>
                        <a:rPr lang="pt-BR" sz="1600" baseline="0" dirty="0" smtClean="0"/>
                        <a:t> o</a:t>
                      </a:r>
                      <a:r>
                        <a:rPr lang="pt-BR" sz="1600" dirty="0" smtClean="0"/>
                        <a:t> que as avaliações externas de LP avaliam</a:t>
                      </a:r>
                      <a:r>
                        <a:rPr lang="pt-BR" sz="1600" baseline="0" dirty="0" smtClean="0"/>
                        <a:t> e os limites das avaliações em larga escala.  </a:t>
                      </a:r>
                      <a:r>
                        <a:rPr lang="pt-BR" sz="1600" dirty="0" smtClean="0"/>
                        <a:t>Relacionar  avaliações externas,  avaliação pelo</a:t>
                      </a:r>
                      <a:r>
                        <a:rPr lang="pt-BR" sz="1600" baseline="0" dirty="0" smtClean="0"/>
                        <a:t> professor e o c</a:t>
                      </a:r>
                      <a:r>
                        <a:rPr lang="pt-BR" sz="1600" dirty="0" smtClean="0"/>
                        <a:t>urrículo. Analisar as responsabilizações de cada ator.</a:t>
                      </a:r>
                    </a:p>
                    <a:p>
                      <a:r>
                        <a:rPr lang="pt-BR" sz="1600" dirty="0" smtClean="0"/>
                        <a:t>Para a USE, análise de atividades das avaliações externas e as relações com o que se faz nas escolas.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Assim como</a:t>
                      </a:r>
                      <a:r>
                        <a:rPr lang="pt-BR" sz="1600" baseline="0" dirty="0" smtClean="0"/>
                        <a:t> no 2º encontro, colocar em discussão os mesmos aspectos mas relacionados à área de matemática.</a:t>
                      </a:r>
                      <a:endParaRPr lang="pt-BR" sz="1600" dirty="0"/>
                    </a:p>
                  </a:txBody>
                  <a:tcPr/>
                </a:tc>
              </a:tr>
              <a:tr h="492039">
                <a:tc gridSpan="3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Análise de indicadores</a:t>
                      </a:r>
                      <a:r>
                        <a:rPr lang="pt-BR" sz="1600" baseline="0" dirty="0" smtClean="0"/>
                        <a:t> educacionais, trabalho de campo nas escolas com discussão das estratégias formativas, estudo de textos teóricos, análise de atividades de avaliações de larga escala e construção do plano de ação. </a:t>
                      </a:r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251520" y="6525344"/>
            <a:ext cx="648072" cy="332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32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5048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 </a:t>
            </a:r>
          </a:p>
          <a:p>
            <a:endParaRPr lang="pt-BR" sz="2400" dirty="0"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Alguns avanços na experiência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2683885"/>
              </p:ext>
            </p:extLst>
          </p:nvPr>
        </p:nvGraphicFramePr>
        <p:xfrm>
          <a:off x="228600" y="908720"/>
          <a:ext cx="8477250" cy="517299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936782"/>
                <a:gridCol w="4540468"/>
              </a:tblGrid>
              <a:tr h="2256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Aprendizados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Pontos de atenção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805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Construção de um </a:t>
                      </a:r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repertório com o grupo 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partir dos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momentos iniciais de 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leitura.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perante as </a:t>
                      </a:r>
                      <a:r>
                        <a:rPr lang="pt-BR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USEs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consequentemente, das escolas. Não sabem e assumem desconhecer as práticas de avaliação desenvolvidas na rede.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6070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Percepção dos técnicos de que na 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própria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SEDUC </a:t>
                      </a:r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há a articulação </a:t>
                      </a:r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</a:t>
                      </a:r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diversos setores.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Certa </a:t>
                      </a:r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acomodação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a falta de planejamento do trabalho.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805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Identificação de que os </a:t>
                      </a:r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estabelecimento de normas e procedimentos é uma fragilidade </a:t>
                      </a:r>
                      <a:r>
                        <a:rPr lang="pt-BR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rede.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</a:t>
                      </a:r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compreendem ainda a importância da escolha das estratégias de formação,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tampouco aproximam-se dos critérios utilizados.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902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Percepção do quanto a </a:t>
                      </a:r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formação realizada </a:t>
                      </a:r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pt-BR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esporádica </a:t>
                      </a:r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assistemática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Desmobilização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a participação nos encontros de formação.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90261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Maior </a:t>
                      </a:r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compreensão sobre em que medida os resultados das avaliações externas podem ajudar a escola a repensar sua prática educativa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incrementando a avaliação interna.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Infraestrutura das escolas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transformação dos espaços de aprendizagem.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  <a:tr h="90261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Elaboração coletiva do Plano de Ação, que potencializou a </a:t>
                      </a:r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tomada de decisões considerando as variáveis existentes.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Realização das ações do plano  no período intervalar.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ctr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251520" y="6525344"/>
            <a:ext cx="648072" cy="332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33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5048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 </a:t>
            </a:r>
          </a:p>
          <a:p>
            <a:endParaRPr lang="pt-BR" sz="2400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18864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Publicação Avaliação e Aprendizagem 2014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24128" y="1196752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hlinkClick r:id="rId4"/>
              </a:rPr>
              <a:t>http://www.fundacaoitausocial.com.br/_arquivosestaticos/FIS/pdf/publicacao_avaliacaoeaprendizagem_06.2014.</a:t>
            </a:r>
            <a:r>
              <a:rPr lang="pt-BR" sz="2400" dirty="0" err="1" smtClean="0">
                <a:hlinkClick r:id="rId4"/>
              </a:rPr>
              <a:t>pdf</a:t>
            </a:r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4624" t="10454" r="42724" b="15719"/>
          <a:stretch>
            <a:fillRect/>
          </a:stretch>
        </p:blipFill>
        <p:spPr bwMode="auto">
          <a:xfrm>
            <a:off x="683568" y="980728"/>
            <a:ext cx="42484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251520" y="6525344"/>
            <a:ext cx="648072" cy="332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34</a:t>
            </a:fld>
            <a:endParaRPr lang="pt-BR" dirty="0"/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5048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 </a:t>
            </a:r>
          </a:p>
          <a:p>
            <a:endParaRPr lang="pt-BR" sz="2400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18864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Contatos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39552" y="1700808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595959"/>
                </a:solidFill>
                <a:latin typeface="Verdana"/>
                <a:cs typeface="Verdana"/>
              </a:rPr>
              <a:t>Angela</a:t>
            </a:r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 Luiz Lopes </a:t>
            </a:r>
          </a:p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  <a:hlinkClick r:id="rId4"/>
              </a:rPr>
              <a:t>angela.luiz@comunidadeeducativa.org.br</a:t>
            </a:r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</a:rPr>
              <a:t>Tatiana </a:t>
            </a:r>
            <a:r>
              <a:rPr lang="pt-BR" sz="2400" dirty="0" err="1" smtClean="0">
                <a:solidFill>
                  <a:srgbClr val="595959"/>
                </a:solidFill>
                <a:latin typeface="Verdana"/>
                <a:cs typeface="Verdana"/>
              </a:rPr>
              <a:t>Djrdjrjan</a:t>
            </a:r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r>
              <a:rPr lang="pt-BR" sz="2400" dirty="0" smtClean="0">
                <a:solidFill>
                  <a:srgbClr val="595959"/>
                </a:solidFill>
                <a:latin typeface="Verdana"/>
                <a:cs typeface="Verdana"/>
                <a:hlinkClick r:id="rId5"/>
              </a:rPr>
              <a:t>tatiana.djrdjrjan@itau-unibanco.com.br</a:t>
            </a:r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endParaRPr lang="pt-BR" sz="2400" dirty="0" smtClean="0">
              <a:solidFill>
                <a:srgbClr val="59595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5" y="6556375"/>
            <a:ext cx="292100" cy="215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4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Mini curso “Uso pedagógico das avaliações externas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0" y="702469"/>
            <a:ext cx="896448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Tema do Congresso:</a:t>
            </a:r>
            <a:r>
              <a:rPr lang="pt-BR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 "Avaliação de Sistema e Avaliação Escolar: aproximações necessárias", o qual se apoia na necessidade preeminente de promover um maior entendimento das particularidades das avaliações em larga escala pelas secretarias de educação, unidades escolares e pelos </a:t>
            </a:r>
            <a:r>
              <a:rPr lang="pt-BR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Verdana"/>
                <a:ea typeface="+mj-ea"/>
                <a:cs typeface="Verdana"/>
              </a:rPr>
              <a:t>professores, concorrendo </a:t>
            </a:r>
            <a:r>
              <a:rPr lang="pt-BR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para um uso efetivo dos resultados dessas avaliações no processo de gestão educacional, auspiciando seu aprimoramento.</a:t>
            </a:r>
          </a:p>
          <a:p>
            <a:r>
              <a:rPr lang="pt-BR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 </a:t>
            </a:r>
            <a:r>
              <a:rPr lang="pt-BR" b="1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Objetivo do curso: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 colocar em discussão as avaliações externas  como instrumento norteador para acompanhamento das aprendizagens de alunos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 colocar em discussão as ações dos diferentes atores educacionais a partir da análise de resultados de aprendizagens das avaliações mais importantes do país.</a:t>
            </a:r>
          </a:p>
          <a:p>
            <a:r>
              <a:rPr lang="pt-BR" b="1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Objetivos de aprendizagem: </a:t>
            </a:r>
            <a:endParaRPr lang="pt-BR" b="1" dirty="0" smtClean="0">
              <a:solidFill>
                <a:srgbClr val="595959"/>
              </a:solidFill>
              <a:latin typeface="Verdana"/>
              <a:ea typeface="+mj-ea"/>
              <a:cs typeface="Verdana"/>
            </a:endParaRPr>
          </a:p>
          <a:p>
            <a:r>
              <a:rPr lang="pt-BR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Que </a:t>
            </a:r>
            <a:r>
              <a:rPr lang="pt-BR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os participantes sejam capazes de: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Compreender o propósito das avaliações externas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Compreender a importância dos resultados </a:t>
            </a:r>
            <a:r>
              <a:rPr lang="pt-BR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da Prova Brasil para </a:t>
            </a:r>
            <a:r>
              <a:rPr lang="pt-BR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repensar as condições a serem asseguradas para o processo de ensino e aprendizagem nas Redes de Ensino pelos diferentes atores educacionais.</a:t>
            </a:r>
          </a:p>
          <a:p>
            <a:endParaRPr lang="pt-BR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434975" y="6556375"/>
            <a:ext cx="292100" cy="215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D01E1C-6E58-4F61-9400-478DD23C7EEA}" type="slidenum">
              <a:rPr lang="pt-BR"/>
              <a:pPr/>
              <a:t>5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Mini curso “Uso pedagógico das avaliações externas</a:t>
            </a:r>
          </a:p>
        </p:txBody>
      </p:sp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6561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95536" y="980728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Roteiro de Trabalho</a:t>
            </a:r>
          </a:p>
          <a:p>
            <a:endParaRPr lang="pt-BR" sz="2400" dirty="0" smtClean="0">
              <a:solidFill>
                <a:srgbClr val="595959"/>
              </a:solidFill>
              <a:latin typeface="Verdana"/>
              <a:ea typeface="+mj-ea"/>
              <a:cs typeface="Verdana"/>
            </a:endParaRPr>
          </a:p>
          <a:p>
            <a:r>
              <a:rPr lang="pt-BR" sz="2400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1- Apresentação dos participantes e expectativas </a:t>
            </a:r>
          </a:p>
          <a:p>
            <a:endParaRPr lang="pt-BR" sz="2400" dirty="0" smtClean="0">
              <a:solidFill>
                <a:srgbClr val="595959"/>
              </a:solidFill>
              <a:latin typeface="Verdana"/>
              <a:ea typeface="+mj-ea"/>
              <a:cs typeface="Verdana"/>
            </a:endParaRPr>
          </a:p>
          <a:p>
            <a:r>
              <a:rPr lang="pt-BR" sz="2400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2 – Atividades de Estudo e análise de resultados de aprendizagem (fonte </a:t>
            </a:r>
            <a:r>
              <a:rPr lang="pt-BR" sz="2400" dirty="0" err="1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Qedu</a:t>
            </a:r>
            <a:r>
              <a:rPr lang="pt-BR" sz="2400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)</a:t>
            </a:r>
          </a:p>
          <a:p>
            <a:endParaRPr lang="pt-BR" sz="2400" dirty="0" smtClean="0">
              <a:solidFill>
                <a:srgbClr val="595959"/>
              </a:solidFill>
              <a:latin typeface="Verdana"/>
              <a:ea typeface="+mj-ea"/>
              <a:cs typeface="Verdana"/>
            </a:endParaRPr>
          </a:p>
          <a:p>
            <a:r>
              <a:rPr lang="pt-BR" sz="2400" dirty="0" smtClean="0">
                <a:solidFill>
                  <a:srgbClr val="595959"/>
                </a:solidFill>
                <a:latin typeface="Verdana"/>
                <a:ea typeface="+mj-ea"/>
                <a:cs typeface="Verdana"/>
              </a:rPr>
              <a:t>3 – Avaliação e encerramento</a:t>
            </a:r>
          </a:p>
          <a:p>
            <a:endParaRPr lang="pt-BR" sz="2400" dirty="0" smtClean="0">
              <a:solidFill>
                <a:srgbClr val="595959"/>
              </a:solidFill>
              <a:latin typeface="Verdana"/>
              <a:ea typeface="+mj-ea"/>
              <a:cs typeface="Verdana"/>
            </a:endParaRPr>
          </a:p>
          <a:p>
            <a:endParaRPr lang="pt-BR" sz="2400" dirty="0" smtClean="0">
              <a:solidFill>
                <a:srgbClr val="595959"/>
              </a:solidFill>
              <a:latin typeface="Verdana"/>
              <a:ea typeface="+mj-ea"/>
              <a:cs typeface="Verdana"/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sobre as avaliações externas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Ler e discutir os fragmentos de textos de diferentes autores e elaborar uma pequena reflexão sobre o posicionamento defendido por eles.</a:t>
            </a:r>
          </a:p>
          <a:p>
            <a:endParaRPr lang="pt-BR" sz="2000" dirty="0" smtClean="0"/>
          </a:p>
          <a:p>
            <a:r>
              <a:rPr lang="pt-BR" sz="2000" dirty="0" smtClean="0"/>
              <a:t>Textos 1 – Contribuições das avaliações externas</a:t>
            </a:r>
          </a:p>
          <a:p>
            <a:endParaRPr lang="pt-BR" sz="2000" dirty="0" smtClean="0"/>
          </a:p>
          <a:p>
            <a:r>
              <a:rPr lang="pt-BR" sz="2000" dirty="0" smtClean="0"/>
              <a:t>Textos 2 – Limites das avaliações externas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Avaliações externas mais importantes no Brasil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764704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/>
                <a:gridCol w="1788368"/>
                <a:gridCol w="1235968"/>
                <a:gridCol w="1512168"/>
                <a:gridCol w="1823864"/>
                <a:gridCol w="1524000"/>
              </a:tblGrid>
              <a:tr h="677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AVALIAÇÃO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ÁREA DE ABRANGÊNCIA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PERIODICIDADE DA APLICAÇÃO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FAIXA ETÁRIA/ANO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DISCIPLINAS AVALIADAS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OBJETIVO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PROVA BRASIL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Nacional - escolas da rede pública de áreas urbanas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Bianual (desde 2005)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Alunos do final do EF 1 e final e do final do EF 2 em escolas com mais de 20 alunos por classe.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Português e Matemática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Compor o IDEB a partir da proficiência dos alunos em LP e Matemática. Emite resultados </a:t>
                      </a:r>
                    </a:p>
                  </a:txBody>
                  <a:tcPr marL="68580" marR="68580" marT="0" marB="0"/>
                </a:tc>
              </a:tr>
              <a:tr h="169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PROVINHA BRASIL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Nacional - escolas públicas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Semestral (início e final do ano) (desde 2008)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Alunos do 2o ano de escolaridade (antiga 1a. série)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Alfabetização e Matemática (desde 2011)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Monitorar o processo de aprendizagem dos alunos fornecendo subsídios para o trabalho nas escolas</a:t>
                      </a:r>
                    </a:p>
                  </a:txBody>
                  <a:tcPr marL="68580" marR="68580" marT="0" marB="0"/>
                </a:tc>
              </a:tr>
              <a:tr h="169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SARESP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Estadual - obrigatório para escolas estaduais e facultativo para escolas municipais e particulares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Anual (desde 1996)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Para alunos de 3o., 5o., 7o. e 9o. do EF e do 3o. 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LP, Matemática, Ciências da Natureza e Ciências Humanas (alternadamente)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Indicar como estão as escolas estaduais e compor o IDESP a partir da proficiência dos alunos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Avaliações externas mais importantes no Brasil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764704"/>
          <a:ext cx="9144000" cy="644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947936"/>
                <a:gridCol w="2100064"/>
                <a:gridCol w="1524000"/>
                <a:gridCol w="1524000"/>
              </a:tblGrid>
              <a:tr h="580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AVALIAÇÃO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ÁREA DE ABRANGÊNCIA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PERIODICIDADE DA APLICAÇÃO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FAIXA ETÁRIA/ANO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DISCIPLINAS AVALIADAS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OBJETIVO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0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PROVA ABC - Avaliação Brasileira do Final do Ciclo de Alfabetização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Nacional - escolas públicas e particulares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Anual (desde 2011)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Amostragem de alunos do 2o. e 3o. ano do EF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Alfabetização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Avaliar a qualidade da alfabetização dos alunos nos primeiros anos do Ensino Fundamental</a:t>
                      </a:r>
                    </a:p>
                  </a:txBody>
                  <a:tcPr marL="68580" marR="68580" marT="0" marB="0"/>
                </a:tc>
              </a:tr>
              <a:tr h="203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ENEM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Nacional - opcional de acordo com cada aluno.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Anual (desde 1998)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Para alunos do 3o. ano do EM e alunos maiores de 18 anos que quiserem concluir o EM com base no resultado desta prova.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Linguagens e Códigos, Matemática e suas tecnologias, Ciências da Natureza e Ciências Humanas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Avaliar o EM a partir das  médias obtidas pelos alunos e possibilitar o acesso dos alunos a cursos de graduação e a programas do MEC com o PROUNI e o SISU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Avaliações externas mais importantes no Brasil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764704"/>
          <a:ext cx="91440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947936"/>
                <a:gridCol w="2100064"/>
                <a:gridCol w="1524000"/>
                <a:gridCol w="1524000"/>
              </a:tblGrid>
              <a:tr h="184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AVALIAÇÃO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ÁREA DE ABRANGÊNCIA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PERIODICIDADE DA APLICAÇÃO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FAIXA ETÁRIA/ANO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DISCIPLINAS AVALIADAS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Calibri"/>
                          <a:ea typeface="Calibri"/>
                          <a:cs typeface="Times New Roman"/>
                        </a:rPr>
                        <a:t>OBJETIVO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9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PISA (Programa Internacional de Avaliação de Estudantes)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Internacional - participam os países membros da OCDE(Organização para Cooperação e Desenvolvimento Econômico (33) e convidados (32)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Trianual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Para alunos de 15 anos  que estudam entre o 7o. ano do EF ao 2o. EM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Leitura, Ciências, Matemática (cada ano com ênfase em um destes blocos)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Avaliar as competências de alunos em fase de conclusão da escolaridade obrigatória nos países da OCDE e convidados.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2278</Words>
  <Application>Microsoft Office PowerPoint</Application>
  <PresentationFormat>Apresentação na tela (4:3)</PresentationFormat>
  <Paragraphs>333</Paragraphs>
  <Slides>34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Design padrão</vt:lpstr>
      <vt:lpstr>III CONAVE Congresso nacional de Avaliação em Educação  Mini curso Uso pedagógico das avaliações externas  22 setembro 2014</vt:lpstr>
      <vt:lpstr>Slide 2</vt:lpstr>
      <vt:lpstr>Slide 3</vt:lpstr>
      <vt:lpstr>Slide 4</vt:lpstr>
      <vt:lpstr>Slide 5</vt:lpstr>
      <vt:lpstr>Reflexão sobre as avaliações externas</vt:lpstr>
      <vt:lpstr>Avaliações externas mais importantes no Brasil</vt:lpstr>
      <vt:lpstr>Avaliações externas mais importantes no Brasil</vt:lpstr>
      <vt:lpstr>Avaliações externas mais importantes no Brasil</vt:lpstr>
      <vt:lpstr>Análise de resultados de aprendizagem Prova Brasil de leitura e matemática para o Brasil e estados 5º e 9º anos do EF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Análise de descritores da Prova Brasil de leitura e matemática - 5º e 9º anos do EF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Experiência na SEDUC – PA e Municípios do MA  Programa Avaliação e Aprendizagem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</dc:creator>
  <cp:lastModifiedBy>Angela</cp:lastModifiedBy>
  <cp:revision>84</cp:revision>
  <dcterms:created xsi:type="dcterms:W3CDTF">2010-02-20T20:43:27Z</dcterms:created>
  <dcterms:modified xsi:type="dcterms:W3CDTF">2014-09-21T20:13:37Z</dcterms:modified>
</cp:coreProperties>
</file>